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6" r:id="rId1"/>
  </p:sldMasterIdLst>
  <p:sldIdLst>
    <p:sldId id="256" r:id="rId2"/>
    <p:sldId id="258" r:id="rId3"/>
    <p:sldId id="259" r:id="rId4"/>
    <p:sldId id="260" r:id="rId5"/>
    <p:sldId id="261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7" r:id="rId26"/>
    <p:sldId id="286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3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923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47396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4100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02344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743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29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0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29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80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677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5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365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973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03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4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06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2.@Id" TargetMode="External"/><Relationship Id="rId2" Type="http://schemas.openxmlformats.org/officeDocument/2006/relationships/hyperlink" Target="mailto:1.@Entit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4.@RestController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9.@Repository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12.@Modifying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2C94389-692A-60D4-EC66-12329FB23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51797" y="635269"/>
            <a:ext cx="11742821" cy="2502569"/>
          </a:xfrm>
        </p:spPr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BANKINGMANAGEMENT SYSTEM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7221C61-6404-45D6-66F2-81099096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196" y="7806088"/>
            <a:ext cx="7766936" cy="211755"/>
          </a:xfrm>
        </p:spPr>
        <p:txBody>
          <a:bodyPr>
            <a:normAutofit fontScale="475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855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46270-9E40-9A46-F32F-73F56D57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2" b="10667"/>
          <a:stretch/>
        </p:blipFill>
        <p:spPr>
          <a:xfrm>
            <a:off x="-77002" y="1203158"/>
            <a:ext cx="12192000" cy="5804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B36B23-FD67-DB70-A5E7-179E4632E28B}"/>
              </a:ext>
            </a:extLst>
          </p:cNvPr>
          <p:cNvSpPr txBox="1"/>
          <p:nvPr/>
        </p:nvSpPr>
        <p:spPr>
          <a:xfrm>
            <a:off x="0" y="2"/>
            <a:ext cx="8046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C00000"/>
                </a:solidFill>
              </a:rPr>
              <a:t>Inserting the customer values By</a:t>
            </a:r>
            <a:r>
              <a:rPr lang="en-IN" dirty="0">
                <a:solidFill>
                  <a:srgbClr val="C00000"/>
                </a:solidFill>
              </a:rPr>
              <a:t> Using </a:t>
            </a:r>
            <a:r>
              <a:rPr lang="en-IN" dirty="0">
                <a:solidFill>
                  <a:srgbClr val="0070C0"/>
                </a:solidFill>
              </a:rPr>
              <a:t>POST</a:t>
            </a:r>
            <a:r>
              <a:rPr lang="en-IN" dirty="0">
                <a:solidFill>
                  <a:srgbClr val="C00000"/>
                </a:solidFill>
              </a:rPr>
              <a:t> Method</a:t>
            </a:r>
            <a:endParaRPr lang="en-IN" sz="2000" dirty="0">
              <a:solidFill>
                <a:srgbClr val="C00000"/>
              </a:solidFill>
            </a:endParaRPr>
          </a:p>
          <a:p>
            <a:endParaRPr lang="en-IN" sz="2000" dirty="0">
              <a:solidFill>
                <a:srgbClr val="002060"/>
              </a:solidFill>
            </a:endParaRPr>
          </a:p>
          <a:p>
            <a:r>
              <a:rPr lang="en-IN" sz="2000" dirty="0">
                <a:solidFill>
                  <a:srgbClr val="002060"/>
                </a:solidFill>
              </a:rPr>
              <a:t>URL:</a:t>
            </a:r>
            <a:r>
              <a:rPr lang="en-IN" sz="2000" dirty="0">
                <a:solidFill>
                  <a:srgbClr val="002060"/>
                </a:solidFill>
                <a:latin typeface="Inter"/>
              </a:rPr>
              <a:t>http</a:t>
            </a:r>
            <a:r>
              <a:rPr lang="en-IN" sz="2000" dirty="0">
                <a:solidFill>
                  <a:srgbClr val="0070C0"/>
                </a:solidFill>
                <a:latin typeface="Inter"/>
              </a:rPr>
              <a:t>://localhost:8885/customer/</a:t>
            </a:r>
            <a:endParaRPr lang="en-IN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78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913DA-328C-E1DF-BBAC-23CBA1023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42" t="6457" r="3210" b="9473"/>
          <a:stretch/>
        </p:blipFill>
        <p:spPr>
          <a:xfrm>
            <a:off x="211755" y="1092467"/>
            <a:ext cx="12108582" cy="5765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D1494D-E05D-9143-C6AF-A0DA78D6850A}"/>
              </a:ext>
            </a:extLst>
          </p:cNvPr>
          <p:cNvSpPr txBox="1"/>
          <p:nvPr/>
        </p:nvSpPr>
        <p:spPr>
          <a:xfrm>
            <a:off x="134754" y="173255"/>
            <a:ext cx="90669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Customer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://localhost:8885/customer/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4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4AE19-C431-2D84-47AE-2A1C51235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" r="2421" b="13053"/>
          <a:stretch/>
        </p:blipFill>
        <p:spPr>
          <a:xfrm>
            <a:off x="0" y="765208"/>
            <a:ext cx="11896825" cy="591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9D06A9-DE77-51E3-B8D8-9A7481438E81}"/>
              </a:ext>
            </a:extLst>
          </p:cNvPr>
          <p:cNvSpPr txBox="1"/>
          <p:nvPr/>
        </p:nvSpPr>
        <p:spPr>
          <a:xfrm>
            <a:off x="654518" y="33688"/>
            <a:ext cx="8335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All details of Account By Using The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URL:</a:t>
            </a:r>
            <a:r>
              <a:rPr lang="en-US" dirty="0">
                <a:solidFill>
                  <a:srgbClr val="0070C0"/>
                </a:solidFill>
              </a:rPr>
              <a:t>http://localhost:8885/account/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48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D94D7-318F-8395-849E-1A21E3EB9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" b="14106"/>
          <a:stretch/>
        </p:blipFill>
        <p:spPr>
          <a:xfrm>
            <a:off x="0" y="967339"/>
            <a:ext cx="11790947" cy="5890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5FEBC6-7050-2F62-9538-A34614ACB8A5}"/>
              </a:ext>
            </a:extLst>
          </p:cNvPr>
          <p:cNvSpPr txBox="1"/>
          <p:nvPr/>
        </p:nvSpPr>
        <p:spPr>
          <a:xfrm>
            <a:off x="0" y="0"/>
            <a:ext cx="10539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 based on id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78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8EF593-CB4C-A390-A66D-242238B09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" t="140" r="684" b="24140"/>
          <a:stretch/>
        </p:blipFill>
        <p:spPr>
          <a:xfrm>
            <a:off x="0" y="1665170"/>
            <a:ext cx="11954577" cy="5192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B74047-341C-D874-3C99-E2BF5B0B6AC0}"/>
              </a:ext>
            </a:extLst>
          </p:cNvPr>
          <p:cNvSpPr txBox="1"/>
          <p:nvPr/>
        </p:nvSpPr>
        <p:spPr>
          <a:xfrm>
            <a:off x="173255" y="192505"/>
            <a:ext cx="87589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details of customer Account based on id By using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http://localhost:8885/account/2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457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FCCE65-ED44-92A5-D5FC-53CA0852F3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84" b="12281"/>
          <a:stretch/>
        </p:blipFill>
        <p:spPr>
          <a:xfrm>
            <a:off x="587140" y="842211"/>
            <a:ext cx="8572901" cy="60157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19065E-E135-683F-59E0-EB4552524EA9}"/>
              </a:ext>
            </a:extLst>
          </p:cNvPr>
          <p:cNvSpPr txBox="1"/>
          <p:nvPr/>
        </p:nvSpPr>
        <p:spPr>
          <a:xfrm>
            <a:off x="240632" y="86627"/>
            <a:ext cx="9615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Display the balance of customer based on id By using  </a:t>
            </a:r>
            <a:r>
              <a:rPr lang="en-US" dirty="0">
                <a:solidFill>
                  <a:srgbClr val="0070C0"/>
                </a:solidFill>
              </a:rPr>
              <a:t>GET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://localhost:8885/account/1/balance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273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644776-6A75-4CD0-CA8B-670EE38E6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685" b="20561"/>
          <a:stretch/>
        </p:blipFill>
        <p:spPr>
          <a:xfrm>
            <a:off x="41709" y="1410102"/>
            <a:ext cx="12108581" cy="54478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F4098-CDED-3317-1B62-79E0E21996B0}"/>
              </a:ext>
            </a:extLst>
          </p:cNvPr>
          <p:cNvSpPr txBox="1"/>
          <p:nvPr/>
        </p:nvSpPr>
        <p:spPr>
          <a:xfrm>
            <a:off x="41709" y="154004"/>
            <a:ext cx="9641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Deposit some money into his Account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URL:http</a:t>
            </a:r>
            <a:r>
              <a:rPr lang="en-US" dirty="0">
                <a:solidFill>
                  <a:srgbClr val="0070C0"/>
                </a:solidFill>
              </a:rPr>
              <a:t>://localhost:8885/account/3/deposit/60000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89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72A06-23A3-7121-134C-659C876F9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82"/>
          <a:stretch/>
        </p:blipFill>
        <p:spPr>
          <a:xfrm>
            <a:off x="0" y="1265723"/>
            <a:ext cx="12192000" cy="55922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69DC0-5FCA-C4C1-37BC-BE6E0B77351A}"/>
              </a:ext>
            </a:extLst>
          </p:cNvPr>
          <p:cNvSpPr txBox="1"/>
          <p:nvPr/>
        </p:nvSpPr>
        <p:spPr>
          <a:xfrm>
            <a:off x="173255" y="259882"/>
            <a:ext cx="9923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Account Holder wants to Withdraw some money into his Account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http://localhost:8885/account/1/withdraw/5000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6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8DD098-BAF6-46C5-15DC-FF7B515EC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368" b="23229"/>
          <a:stretch/>
        </p:blipFill>
        <p:spPr>
          <a:xfrm>
            <a:off x="0" y="1361975"/>
            <a:ext cx="12192000" cy="5496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BC4957-9BB2-F626-E048-D5AB6834A776}"/>
              </a:ext>
            </a:extLst>
          </p:cNvPr>
          <p:cNvSpPr txBox="1"/>
          <p:nvPr/>
        </p:nvSpPr>
        <p:spPr>
          <a:xfrm>
            <a:off x="105878" y="173255"/>
            <a:ext cx="9615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customer details based on id By using </a:t>
            </a:r>
            <a:r>
              <a:rPr lang="en-US" dirty="0">
                <a:solidFill>
                  <a:srgbClr val="0070C0"/>
                </a:solidFill>
              </a:rPr>
              <a:t>DELETE </a:t>
            </a:r>
            <a:r>
              <a:rPr lang="en-US" dirty="0">
                <a:solidFill>
                  <a:srgbClr val="C00000"/>
                </a:solidFill>
              </a:rPr>
              <a:t>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417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BC22EE-3D2D-39C0-67E8-98175760F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403"/>
          <a:stretch/>
        </p:blipFill>
        <p:spPr>
          <a:xfrm>
            <a:off x="0" y="1467853"/>
            <a:ext cx="12192000" cy="5390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2941F-0AEA-229E-C9BF-8E6D41E82428}"/>
              </a:ext>
            </a:extLst>
          </p:cNvPr>
          <p:cNvSpPr txBox="1"/>
          <p:nvPr/>
        </p:nvSpPr>
        <p:spPr>
          <a:xfrm>
            <a:off x="96253" y="211756"/>
            <a:ext cx="9557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Deleting the account details based on id By using </a:t>
            </a:r>
            <a:r>
              <a:rPr lang="en-US" dirty="0">
                <a:solidFill>
                  <a:srgbClr val="0070C0"/>
                </a:solidFill>
              </a:rPr>
              <a:t>DELETE </a:t>
            </a:r>
            <a:r>
              <a:rPr lang="en-US" dirty="0">
                <a:solidFill>
                  <a:srgbClr val="C00000"/>
                </a:solidFill>
              </a:rPr>
              <a:t>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http://localhost:8889/account/3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541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FFEED3-FBA1-3E01-E95B-E91FCDEC7768}"/>
              </a:ext>
            </a:extLst>
          </p:cNvPr>
          <p:cNvSpPr txBox="1"/>
          <p:nvPr/>
        </p:nvSpPr>
        <p:spPr>
          <a:xfrm>
            <a:off x="1155033" y="1555721"/>
            <a:ext cx="60254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Under the Guidance of ,</a:t>
            </a:r>
          </a:p>
          <a:p>
            <a:endParaRPr lang="en-IN" dirty="0"/>
          </a:p>
          <a:p>
            <a:r>
              <a:rPr lang="en-I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Mrs</a:t>
            </a:r>
            <a:r>
              <a:rPr lang="en-IN" dirty="0"/>
              <a:t>.  </a:t>
            </a:r>
            <a:r>
              <a:rPr lang="en-IN" dirty="0" err="1"/>
              <a:t>Indrakka</a:t>
            </a:r>
            <a:r>
              <a:rPr lang="en-IN" dirty="0"/>
              <a:t>  Mali Mam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254E28-F873-4C9A-0BE6-4462B1FAF255}"/>
              </a:ext>
            </a:extLst>
          </p:cNvPr>
          <p:cNvSpPr txBox="1"/>
          <p:nvPr/>
        </p:nvSpPr>
        <p:spPr>
          <a:xfrm>
            <a:off x="5977290" y="3147439"/>
            <a:ext cx="3609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Prashanth 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Sreeja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Suma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Sudha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Kushal Sharma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D60702-3439-02B9-14CC-903CF538CCE5}"/>
              </a:ext>
            </a:extLst>
          </p:cNvPr>
          <p:cNvSpPr txBox="1"/>
          <p:nvPr/>
        </p:nvSpPr>
        <p:spPr>
          <a:xfrm>
            <a:off x="5775160" y="2464067"/>
            <a:ext cx="401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Submitted BY,</a:t>
            </a:r>
          </a:p>
        </p:txBody>
      </p:sp>
    </p:spTree>
    <p:extLst>
      <p:ext uri="{BB962C8B-B14F-4D97-AF65-F5344CB8AC3E}">
        <p14:creationId xmlns:p14="http://schemas.microsoft.com/office/powerpoint/2010/main" val="2942987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E129D1-0937-47DC-7D73-EC8AD6A1B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334"/>
          <a:stretch/>
        </p:blipFill>
        <p:spPr>
          <a:xfrm>
            <a:off x="0" y="1188720"/>
            <a:ext cx="12192000" cy="56692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3D8767-37D5-A39D-CF1D-E53C4EFAE1FE}"/>
              </a:ext>
            </a:extLst>
          </p:cNvPr>
          <p:cNvSpPr txBox="1"/>
          <p:nvPr/>
        </p:nvSpPr>
        <p:spPr>
          <a:xfrm>
            <a:off x="0" y="144379"/>
            <a:ext cx="9134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Name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http://localhost:8885/customer/4/name/Sai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699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830A87-0317-058E-4F18-ACB55E8BC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947"/>
          <a:stretch/>
        </p:blipFill>
        <p:spPr>
          <a:xfrm>
            <a:off x="0" y="1025091"/>
            <a:ext cx="12192000" cy="5832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8D2565-007C-EF31-C842-3402588C2ED1}"/>
              </a:ext>
            </a:extLst>
          </p:cNvPr>
          <p:cNvSpPr txBox="1"/>
          <p:nvPr/>
        </p:nvSpPr>
        <p:spPr>
          <a:xfrm>
            <a:off x="0" y="125128"/>
            <a:ext cx="90381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City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http://localhost:8885/customer/4/city/mumbai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066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7FB43-0CA4-8400-DECA-A1E4DB86B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947"/>
          <a:stretch/>
        </p:blipFill>
        <p:spPr>
          <a:xfrm>
            <a:off x="0" y="1025091"/>
            <a:ext cx="12192000" cy="58329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E8F8B1-EA9F-EBBF-3A12-95BC63B8E058}"/>
              </a:ext>
            </a:extLst>
          </p:cNvPr>
          <p:cNvSpPr txBox="1"/>
          <p:nvPr/>
        </p:nvSpPr>
        <p:spPr>
          <a:xfrm>
            <a:off x="0" y="134754"/>
            <a:ext cx="10404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State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http://localhost:8885/customer/4/state/maharashtra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1806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98B9EB-6D69-05DF-A973-1B2DA02B1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263"/>
          <a:stretch/>
        </p:blipFill>
        <p:spPr>
          <a:xfrm>
            <a:off x="0" y="928838"/>
            <a:ext cx="12192000" cy="59484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349D5C-6A39-2367-D941-4F030B047EFE}"/>
              </a:ext>
            </a:extLst>
          </p:cNvPr>
          <p:cNvSpPr txBox="1"/>
          <p:nvPr/>
        </p:nvSpPr>
        <p:spPr>
          <a:xfrm>
            <a:off x="96253" y="0"/>
            <a:ext cx="9788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Password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http://localhost:8885/customer/4/password/sai9456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270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E0FB16-3818-D62A-4B79-6E06865B56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36"/>
          <a:stretch/>
        </p:blipFill>
        <p:spPr>
          <a:xfrm>
            <a:off x="67377" y="1284972"/>
            <a:ext cx="12192000" cy="55730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70D6A9-AC72-6F30-BC4A-192B6FD58F2F}"/>
              </a:ext>
            </a:extLst>
          </p:cNvPr>
          <p:cNvSpPr txBox="1"/>
          <p:nvPr/>
        </p:nvSpPr>
        <p:spPr>
          <a:xfrm>
            <a:off x="67377" y="105878"/>
            <a:ext cx="10125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Customer wants to Change His Phone Number By using </a:t>
            </a:r>
            <a:r>
              <a:rPr lang="en-US" dirty="0">
                <a:solidFill>
                  <a:srgbClr val="0070C0"/>
                </a:solidFill>
              </a:rPr>
              <a:t>PUT</a:t>
            </a:r>
            <a:r>
              <a:rPr lang="en-US" dirty="0">
                <a:solidFill>
                  <a:srgbClr val="C00000"/>
                </a:solidFill>
              </a:rPr>
              <a:t> method</a:t>
            </a:r>
          </a:p>
          <a:p>
            <a:endParaRPr lang="en-US" dirty="0"/>
          </a:p>
          <a:p>
            <a:r>
              <a:rPr lang="en-US" dirty="0"/>
              <a:t>URL:</a:t>
            </a:r>
            <a:r>
              <a:rPr lang="en-US" dirty="0">
                <a:solidFill>
                  <a:srgbClr val="0070C0"/>
                </a:solidFill>
              </a:rPr>
              <a:t>http://localhost:8885/customer/4/phone/9456386215</a:t>
            </a:r>
            <a:endParaRPr lang="en-I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329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1956A5-36AB-4361-AD77-173C28938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6" b="33473"/>
          <a:stretch/>
        </p:blipFill>
        <p:spPr>
          <a:xfrm>
            <a:off x="0" y="471638"/>
            <a:ext cx="12031579" cy="63141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5D54C8-385C-BC48-6963-5D31EDBCE16D}"/>
              </a:ext>
            </a:extLst>
          </p:cNvPr>
          <p:cNvSpPr txBox="1"/>
          <p:nvPr/>
        </p:nvSpPr>
        <p:spPr>
          <a:xfrm>
            <a:off x="0" y="96253"/>
            <a:ext cx="11646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5">
                    <a:lumMod val="75000"/>
                  </a:schemeClr>
                </a:solidFill>
              </a:rPr>
              <a:t>Customer and Account tables in Database</a:t>
            </a:r>
          </a:p>
        </p:txBody>
      </p:sp>
    </p:spTree>
    <p:extLst>
      <p:ext uri="{BB962C8B-B14F-4D97-AF65-F5344CB8AC3E}">
        <p14:creationId xmlns:p14="http://schemas.microsoft.com/office/powerpoint/2010/main" val="1493542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E3208F-A5E6-4794-F784-DA0A22D9571C}"/>
              </a:ext>
            </a:extLst>
          </p:cNvPr>
          <p:cNvSpPr txBox="1"/>
          <p:nvPr/>
        </p:nvSpPr>
        <p:spPr>
          <a:xfrm>
            <a:off x="452387" y="539015"/>
            <a:ext cx="59484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Conclusion: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45C55-87AD-7231-09E4-1EBF74732AD2}"/>
              </a:ext>
            </a:extLst>
          </p:cNvPr>
          <p:cNvSpPr txBox="1"/>
          <p:nvPr/>
        </p:nvSpPr>
        <p:spPr>
          <a:xfrm>
            <a:off x="770021" y="1684421"/>
            <a:ext cx="6747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CEE34-F642-9343-B206-BB258EC0D59F}"/>
              </a:ext>
            </a:extLst>
          </p:cNvPr>
          <p:cNvSpPr txBox="1"/>
          <p:nvPr/>
        </p:nvSpPr>
        <p:spPr>
          <a:xfrm>
            <a:off x="163630" y="1721879"/>
            <a:ext cx="99043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This project is developed to nurture the needs of a user in a banking sector by embedding all the tasks of transactions taking place in a bank.</a:t>
            </a:r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48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E1808F-557A-A3FE-B558-CF90EA33187D}"/>
              </a:ext>
            </a:extLst>
          </p:cNvPr>
          <p:cNvSpPr txBox="1"/>
          <p:nvPr/>
        </p:nvSpPr>
        <p:spPr>
          <a:xfrm>
            <a:off x="3128210" y="2483317"/>
            <a:ext cx="396560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6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BB72A1-D8BB-EB3A-A099-CEE165138534}"/>
              </a:ext>
            </a:extLst>
          </p:cNvPr>
          <p:cNvSpPr txBox="1"/>
          <p:nvPr/>
        </p:nvSpPr>
        <p:spPr>
          <a:xfrm>
            <a:off x="606392" y="1665170"/>
            <a:ext cx="41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225C0-B613-2EFD-EA41-0D391BF267B5}"/>
              </a:ext>
            </a:extLst>
          </p:cNvPr>
          <p:cNvSpPr txBox="1"/>
          <p:nvPr/>
        </p:nvSpPr>
        <p:spPr>
          <a:xfrm>
            <a:off x="606393" y="2887580"/>
            <a:ext cx="930762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bank management system is an application for maintaining a person’s account in a bank. The system provides the access to the customer to create an account, deposit/withdraw the cash from his account, also to view reports of all accounts present. The following presentation provides the specification for the system.</a:t>
            </a:r>
            <a:endParaRPr lang="en-I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002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168314-9F89-1315-7AEE-8AB10D81641E}"/>
              </a:ext>
            </a:extLst>
          </p:cNvPr>
          <p:cNvSpPr txBox="1"/>
          <p:nvPr/>
        </p:nvSpPr>
        <p:spPr>
          <a:xfrm>
            <a:off x="1684424" y="1193532"/>
            <a:ext cx="37442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</a:rPr>
              <a:t>Modules:</a:t>
            </a:r>
          </a:p>
          <a:p>
            <a:endParaRPr lang="en-IN" sz="2000" dirty="0">
              <a:solidFill>
                <a:srgbClr val="002060"/>
              </a:solidFill>
            </a:endParaRPr>
          </a:p>
          <a:p>
            <a:endParaRPr lang="en-IN" sz="2000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B7C44B-07FF-EE93-B55A-0C90D33378D5}"/>
              </a:ext>
            </a:extLst>
          </p:cNvPr>
          <p:cNvSpPr txBox="1"/>
          <p:nvPr/>
        </p:nvSpPr>
        <p:spPr>
          <a:xfrm>
            <a:off x="1617044" y="2300440"/>
            <a:ext cx="504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Customer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5C95F-E93E-12E2-4647-13F204EFF020}"/>
              </a:ext>
            </a:extLst>
          </p:cNvPr>
          <p:cNvSpPr txBox="1"/>
          <p:nvPr/>
        </p:nvSpPr>
        <p:spPr>
          <a:xfrm>
            <a:off x="1684424" y="3811604"/>
            <a:ext cx="4851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Deposit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Withdraw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115876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E3D096-F915-2931-1EA1-08BF501D50DC}"/>
              </a:ext>
            </a:extLst>
          </p:cNvPr>
          <p:cNvSpPr txBox="1"/>
          <p:nvPr/>
        </p:nvSpPr>
        <p:spPr>
          <a:xfrm>
            <a:off x="924025" y="481264"/>
            <a:ext cx="8075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Software Requirements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868413-D4AD-F0FA-C9B8-2066C70DEEAE}"/>
              </a:ext>
            </a:extLst>
          </p:cNvPr>
          <p:cNvSpPr txBox="1"/>
          <p:nvPr/>
        </p:nvSpPr>
        <p:spPr>
          <a:xfrm>
            <a:off x="956110" y="1309038"/>
            <a:ext cx="5139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Spring boot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Rest API</a:t>
            </a:r>
          </a:p>
          <a:p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rgbClr val="00B050"/>
                </a:solidFill>
              </a:rPr>
              <a:t>MySql</a:t>
            </a: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Postman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2C22B-BB69-465B-6A30-C0AAE69C77A5}"/>
              </a:ext>
            </a:extLst>
          </p:cNvPr>
          <p:cNvSpPr txBox="1"/>
          <p:nvPr/>
        </p:nvSpPr>
        <p:spPr>
          <a:xfrm>
            <a:off x="956110" y="4073892"/>
            <a:ext cx="61216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70C0"/>
                </a:solidFill>
              </a:rPr>
              <a:t>Hardware Requirement</a:t>
            </a:r>
          </a:p>
          <a:p>
            <a:endParaRPr lang="en-IN" sz="32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</a:rPr>
              <a:t>Windows 10 or above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0B05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>
                <a:solidFill>
                  <a:srgbClr val="00B050"/>
                </a:solidFill>
              </a:rPr>
              <a:t>RAM :8GB </a:t>
            </a:r>
            <a:r>
              <a:rPr lang="en-IN" sz="2000" dirty="0">
                <a:solidFill>
                  <a:srgbClr val="00B050"/>
                </a:solidFill>
              </a:rPr>
              <a:t>or above</a:t>
            </a:r>
          </a:p>
        </p:txBody>
      </p:sp>
    </p:spTree>
    <p:extLst>
      <p:ext uri="{BB962C8B-B14F-4D97-AF65-F5344CB8AC3E}">
        <p14:creationId xmlns:p14="http://schemas.microsoft.com/office/powerpoint/2010/main" val="334387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6AD0E-AC90-515B-99C2-66B4F9D33F24}"/>
              </a:ext>
            </a:extLst>
          </p:cNvPr>
          <p:cNvSpPr txBox="1"/>
          <p:nvPr/>
        </p:nvSpPr>
        <p:spPr>
          <a:xfrm>
            <a:off x="192506" y="259882"/>
            <a:ext cx="3599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7030A0"/>
                </a:solidFill>
              </a:rPr>
              <a:t>Annotations: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95D1B-7491-F8FF-1074-A7C3B26F7DA0}"/>
              </a:ext>
            </a:extLst>
          </p:cNvPr>
          <p:cNvSpPr txBox="1"/>
          <p:nvPr/>
        </p:nvSpPr>
        <p:spPr>
          <a:xfrm>
            <a:off x="269507" y="1188002"/>
            <a:ext cx="2656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1.@Entity</a:t>
            </a:r>
            <a:endParaRPr lang="en-IN" dirty="0">
              <a:solidFill>
                <a:srgbClr val="00B050"/>
              </a:solidFill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AFA9D-3288-E590-E310-F8BF70DCDE06}"/>
              </a:ext>
            </a:extLst>
          </p:cNvPr>
          <p:cNvSpPr txBox="1"/>
          <p:nvPr/>
        </p:nvSpPr>
        <p:spPr>
          <a:xfrm>
            <a:off x="269507" y="2273352"/>
            <a:ext cx="2011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2.@Id</a:t>
            </a:r>
            <a:r>
              <a:rPr lang="en-IN" dirty="0">
                <a:solidFill>
                  <a:srgbClr val="00B050"/>
                </a:solidFill>
              </a:rPr>
              <a:t> :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5343F-00AC-889A-7103-4DA7FE536AB5}"/>
              </a:ext>
            </a:extLst>
          </p:cNvPr>
          <p:cNvSpPr txBox="1"/>
          <p:nvPr/>
        </p:nvSpPr>
        <p:spPr>
          <a:xfrm>
            <a:off x="269508" y="3243716"/>
            <a:ext cx="24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3.@GeneratedValue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80D29-C915-E7EE-6074-E4F20179C84C}"/>
              </a:ext>
            </a:extLst>
          </p:cNvPr>
          <p:cNvSpPr txBox="1"/>
          <p:nvPr/>
        </p:nvSpPr>
        <p:spPr>
          <a:xfrm>
            <a:off x="269507" y="4491081"/>
            <a:ext cx="10270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4.@RestController</a:t>
            </a:r>
            <a:r>
              <a:rPr lang="en-IN" dirty="0">
                <a:solidFill>
                  <a:srgbClr val="00B050"/>
                </a:solidFill>
              </a:rPr>
              <a:t>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3DA6F7-FC3E-D30D-98F2-63DF4CF87EAC}"/>
              </a:ext>
            </a:extLst>
          </p:cNvPr>
          <p:cNvSpPr txBox="1"/>
          <p:nvPr/>
        </p:nvSpPr>
        <p:spPr>
          <a:xfrm>
            <a:off x="269508" y="5184446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5.@Autowired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FA3438-A357-843D-BBAC-065E6DD6BFED}"/>
              </a:ext>
            </a:extLst>
          </p:cNvPr>
          <p:cNvSpPr txBox="1"/>
          <p:nvPr/>
        </p:nvSpPr>
        <p:spPr>
          <a:xfrm>
            <a:off x="1857677" y="5184446"/>
            <a:ext cx="7498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Spring provides annotation-based auto-wiring by providing @Autowired annotation.  It is used to </a:t>
            </a:r>
            <a:r>
              <a:rPr lang="en-US" b="0" i="0" dirty="0" err="1">
                <a:solidFill>
                  <a:srgbClr val="00B0F0"/>
                </a:solidFill>
                <a:effectLst/>
                <a:latin typeface="inter-regular"/>
              </a:rPr>
              <a:t>autowire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spring bean on setter methods, instance variable, and constructor</a:t>
            </a:r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. 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164380-FC81-6CC4-F4D0-28FE1102E5B5}"/>
              </a:ext>
            </a:extLst>
          </p:cNvPr>
          <p:cNvSpPr txBox="1"/>
          <p:nvPr/>
        </p:nvSpPr>
        <p:spPr>
          <a:xfrm>
            <a:off x="2492944" y="4491081"/>
            <a:ext cx="6978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It can be considered as combination of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@Conttoller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 </a:t>
            </a:r>
          </a:p>
          <a:p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  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and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@ResponseBody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annotations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65940-D046-8E8D-C540-FE1615563AE5}"/>
              </a:ext>
            </a:extLst>
          </p:cNvPr>
          <p:cNvSpPr txBox="1"/>
          <p:nvPr/>
        </p:nvSpPr>
        <p:spPr>
          <a:xfrm>
            <a:off x="2387066" y="3243716"/>
            <a:ext cx="7671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US" dirty="0">
                <a:solidFill>
                  <a:srgbClr val="00B0F0"/>
                </a:solidFill>
              </a:rPr>
              <a:t> Marking a field with the @GeneratedValue annotation specifies that a value will be automatically generated for that field. This is primarily intended for primary key fields but Object DB also supports this annotation for non-key numeric persistent fields as well.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58DA05-069C-84A3-1951-7038B62D9B10}"/>
              </a:ext>
            </a:extLst>
          </p:cNvPr>
          <p:cNvSpPr txBox="1"/>
          <p:nvPr/>
        </p:nvSpPr>
        <p:spPr>
          <a:xfrm>
            <a:off x="1491916" y="1188002"/>
            <a:ext cx="10578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: The @Entity annotation specifies that the class is an entity and is mapped</a:t>
            </a:r>
          </a:p>
          <a:p>
            <a:r>
              <a:rPr lang="en-US" dirty="0">
                <a:solidFill>
                  <a:srgbClr val="00B0F0"/>
                </a:solidFill>
              </a:rPr>
              <a:t> to a database table. The @Table annotation specifies the name of the database</a:t>
            </a:r>
          </a:p>
          <a:p>
            <a:r>
              <a:rPr lang="en-US" dirty="0">
                <a:solidFill>
                  <a:srgbClr val="00B0F0"/>
                </a:solidFill>
              </a:rPr>
              <a:t> table to be used for mapping.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E781E5-3F6B-2903-EC2A-AA3F5B28F8AE}"/>
              </a:ext>
            </a:extLst>
          </p:cNvPr>
          <p:cNvSpPr txBox="1"/>
          <p:nvPr/>
        </p:nvSpPr>
        <p:spPr>
          <a:xfrm>
            <a:off x="1183907" y="2273352"/>
            <a:ext cx="9442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The @Id annotation </a:t>
            </a:r>
            <a:r>
              <a:rPr lang="en-US" b="1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specifies the primary key of an entity</a:t>
            </a:r>
            <a:r>
              <a:rPr lang="en-US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 and the @GeneratedValue provides for the specification of generation strategies for the values of primary keys.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312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D837AA-F86F-9EDD-ED27-41E4F459E1E6}"/>
              </a:ext>
            </a:extLst>
          </p:cNvPr>
          <p:cNvSpPr txBox="1"/>
          <p:nvPr/>
        </p:nvSpPr>
        <p:spPr>
          <a:xfrm>
            <a:off x="327259" y="452387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6.@GetMapping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6E5C7-1222-BD50-03D4-B64F8A241D6D}"/>
              </a:ext>
            </a:extLst>
          </p:cNvPr>
          <p:cNvSpPr txBox="1"/>
          <p:nvPr/>
        </p:nvSpPr>
        <p:spPr>
          <a:xfrm>
            <a:off x="327256" y="1255204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7.@PutMapping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45C96-F9E7-688B-649D-A81682DD6824}"/>
              </a:ext>
            </a:extLst>
          </p:cNvPr>
          <p:cNvSpPr txBox="1"/>
          <p:nvPr/>
        </p:nvSpPr>
        <p:spPr>
          <a:xfrm>
            <a:off x="327257" y="2119344"/>
            <a:ext cx="226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8.@DeleteMapping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58737C-EBEB-E7E6-19F3-A85C68A1EC8F}"/>
              </a:ext>
            </a:extLst>
          </p:cNvPr>
          <p:cNvSpPr txBox="1"/>
          <p:nvPr/>
        </p:nvSpPr>
        <p:spPr>
          <a:xfrm>
            <a:off x="346507" y="4051418"/>
            <a:ext cx="235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10.@Repository</a:t>
            </a:r>
            <a:r>
              <a:rPr lang="en-IN" dirty="0">
                <a:solidFill>
                  <a:srgbClr val="00B050"/>
                </a:solidFill>
              </a:rPr>
              <a:t>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AC961-D83C-C022-B652-EF1FB5F6530A}"/>
              </a:ext>
            </a:extLst>
          </p:cNvPr>
          <p:cNvSpPr txBox="1"/>
          <p:nvPr/>
        </p:nvSpPr>
        <p:spPr>
          <a:xfrm>
            <a:off x="433136" y="5034011"/>
            <a:ext cx="1780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10.@Query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EED4A-2F9C-7C99-737F-494091DA7443}"/>
              </a:ext>
            </a:extLst>
          </p:cNvPr>
          <p:cNvSpPr txBox="1"/>
          <p:nvPr/>
        </p:nvSpPr>
        <p:spPr>
          <a:xfrm>
            <a:off x="2018097" y="452387"/>
            <a:ext cx="8123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GET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to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fetches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66A28-2712-D09F-2507-2A558A800EAD}"/>
              </a:ext>
            </a:extLst>
          </p:cNvPr>
          <p:cNvSpPr txBox="1"/>
          <p:nvPr/>
        </p:nvSpPr>
        <p:spPr>
          <a:xfrm>
            <a:off x="2018097" y="1214917"/>
            <a:ext cx="7928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PUT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creates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or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updates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9CA89A-E38C-A645-3EB2-73D54D0417D1}"/>
              </a:ext>
            </a:extLst>
          </p:cNvPr>
          <p:cNvSpPr txBox="1"/>
          <p:nvPr/>
        </p:nvSpPr>
        <p:spPr>
          <a:xfrm>
            <a:off x="2319685" y="2119344"/>
            <a:ext cx="8306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: 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DELETE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 requests on the specific handler method. It is used 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deletes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a resource.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7E4E5C-A8D7-4FBB-56AF-EA14FB1C4E37}"/>
              </a:ext>
            </a:extLst>
          </p:cNvPr>
          <p:cNvSpPr txBox="1"/>
          <p:nvPr/>
        </p:nvSpPr>
        <p:spPr>
          <a:xfrm>
            <a:off x="327256" y="3082778"/>
            <a:ext cx="2358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9.@PostMapping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EEFF40-12BC-60C5-DCF5-8E4AD1F5E557}"/>
              </a:ext>
            </a:extLst>
          </p:cNvPr>
          <p:cNvSpPr txBox="1"/>
          <p:nvPr/>
        </p:nvSpPr>
        <p:spPr>
          <a:xfrm>
            <a:off x="2213807" y="3082778"/>
            <a:ext cx="70841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: It maps the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HTTP POST </a:t>
            </a:r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requests on the specific handler method. It is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inter-regular"/>
              </a:rPr>
              <a:t> used to create a web service endpoint that </a:t>
            </a:r>
            <a:r>
              <a:rPr lang="en-US" b="1" i="0" dirty="0">
                <a:solidFill>
                  <a:srgbClr val="00B0F0"/>
                </a:solidFill>
                <a:effectLst/>
                <a:latin typeface="inter-bold"/>
              </a:rPr>
              <a:t>creates</a:t>
            </a:r>
            <a:endParaRPr lang="en-IN" dirty="0">
              <a:solidFill>
                <a:srgbClr val="00B0F0"/>
              </a:solidFill>
            </a:endParaRP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F2394-212F-771D-A749-C982A0DA517F}"/>
              </a:ext>
            </a:extLst>
          </p:cNvPr>
          <p:cNvSpPr txBox="1"/>
          <p:nvPr/>
        </p:nvSpPr>
        <p:spPr>
          <a:xfrm>
            <a:off x="1665170" y="5034011"/>
            <a:ext cx="9856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: The @Query annotation can only be used to annotate repository interface</a:t>
            </a:r>
          </a:p>
          <a:p>
            <a:r>
              <a:rPr lang="en-US" dirty="0">
                <a:solidFill>
                  <a:srgbClr val="00B0F0"/>
                </a:solidFill>
              </a:rPr>
              <a:t> methods. The call of the annotated methods will trigger the execution of </a:t>
            </a:r>
          </a:p>
          <a:p>
            <a:r>
              <a:rPr lang="en-US" dirty="0">
                <a:solidFill>
                  <a:srgbClr val="00B0F0"/>
                </a:solidFill>
              </a:rPr>
              <a:t>the statement found in it, and their usage is pretty straightforward. 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D61272-BC93-54F6-4653-F4A6252EAFC6}"/>
              </a:ext>
            </a:extLst>
          </p:cNvPr>
          <p:cNvSpPr txBox="1"/>
          <p:nvPr/>
        </p:nvSpPr>
        <p:spPr>
          <a:xfrm>
            <a:off x="2146428" y="4051418"/>
            <a:ext cx="746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@Repository’s job is to catch persistence-specific exceptions and re-throw them as one of spring’s unified unchecked exceptions.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61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18581-CF10-A34E-2B14-D2B081795733}"/>
              </a:ext>
            </a:extLst>
          </p:cNvPr>
          <p:cNvSpPr txBox="1"/>
          <p:nvPr/>
        </p:nvSpPr>
        <p:spPr>
          <a:xfrm>
            <a:off x="375386" y="481263"/>
            <a:ext cx="27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11.@Transactional: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01840-F652-5EC3-165A-02672056A638}"/>
              </a:ext>
            </a:extLst>
          </p:cNvPr>
          <p:cNvSpPr txBox="1"/>
          <p:nvPr/>
        </p:nvSpPr>
        <p:spPr>
          <a:xfrm>
            <a:off x="375385" y="1152702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12.@Modifying</a:t>
            </a:r>
            <a:r>
              <a:rPr lang="en-IN" dirty="0">
                <a:solidFill>
                  <a:srgbClr val="00B050"/>
                </a:solidFill>
              </a:rPr>
              <a:t>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8D47D5-F3C3-8ADD-A905-5CAC39B58547}"/>
              </a:ext>
            </a:extLst>
          </p:cNvPr>
          <p:cNvSpPr txBox="1"/>
          <p:nvPr/>
        </p:nvSpPr>
        <p:spPr>
          <a:xfrm>
            <a:off x="375385" y="2034339"/>
            <a:ext cx="250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13.@Service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368AE-1DA0-3F34-F8B1-2A362C6A06D3}"/>
              </a:ext>
            </a:extLst>
          </p:cNvPr>
          <p:cNvSpPr txBox="1"/>
          <p:nvPr/>
        </p:nvSpPr>
        <p:spPr>
          <a:xfrm>
            <a:off x="375385" y="2767533"/>
            <a:ext cx="208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14.@RequestBody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1BD01-DBC2-2FC8-EF24-357D7D783648}"/>
              </a:ext>
            </a:extLst>
          </p:cNvPr>
          <p:cNvSpPr txBox="1"/>
          <p:nvPr/>
        </p:nvSpPr>
        <p:spPr>
          <a:xfrm>
            <a:off x="2281187" y="2764341"/>
            <a:ext cx="898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</a:t>
            </a:r>
            <a:r>
              <a:rPr lang="en-IN" dirty="0">
                <a:solidFill>
                  <a:srgbClr val="00B0F0"/>
                </a:solidFill>
              </a:rPr>
              <a:t>It is used to bind HTTP request with an object in a method parameter.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C74E7D-414F-D87A-8E6C-F998E62036EC}"/>
              </a:ext>
            </a:extLst>
          </p:cNvPr>
          <p:cNvSpPr txBox="1"/>
          <p:nvPr/>
        </p:nvSpPr>
        <p:spPr>
          <a:xfrm>
            <a:off x="1698859" y="2028869"/>
            <a:ext cx="885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:</a:t>
            </a:r>
            <a:r>
              <a:rPr lang="en-IN" dirty="0">
                <a:solidFill>
                  <a:srgbClr val="00B0F0"/>
                </a:solidFill>
              </a:rPr>
              <a:t>It is used at class level. It tells the spring that class contains the business logic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82BE2B-668C-F589-CE45-096004DADF48}"/>
              </a:ext>
            </a:extLst>
          </p:cNvPr>
          <p:cNvSpPr txBox="1"/>
          <p:nvPr/>
        </p:nvSpPr>
        <p:spPr>
          <a:xfrm>
            <a:off x="375385" y="3412915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15.@BeanAnnotation: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41FD56-2041-72EF-192E-C27BF6C97814}"/>
              </a:ext>
            </a:extLst>
          </p:cNvPr>
          <p:cNvSpPr txBox="1"/>
          <p:nvPr/>
        </p:nvSpPr>
        <p:spPr>
          <a:xfrm>
            <a:off x="375385" y="4240128"/>
            <a:ext cx="381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27F976-E5C0-DF2F-AF6F-009521D4DF67}"/>
              </a:ext>
            </a:extLst>
          </p:cNvPr>
          <p:cNvSpPr txBox="1"/>
          <p:nvPr/>
        </p:nvSpPr>
        <p:spPr>
          <a:xfrm>
            <a:off x="385011" y="5624767"/>
            <a:ext cx="7661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50"/>
                </a:solidFill>
              </a:rPr>
              <a:t>17.@ExceptionHandler: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66BD7-B8A4-BF1A-807F-E633BF9923B8}"/>
              </a:ext>
            </a:extLst>
          </p:cNvPr>
          <p:cNvSpPr txBox="1"/>
          <p:nvPr/>
        </p:nvSpPr>
        <p:spPr>
          <a:xfrm>
            <a:off x="2367816" y="466047"/>
            <a:ext cx="8210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@Transactional annotation is that specifies the semantics of the transactions on a method. 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D08739-69F9-B862-E9CA-3C7200AD4447}"/>
              </a:ext>
            </a:extLst>
          </p:cNvPr>
          <p:cNvSpPr txBox="1"/>
          <p:nvPr/>
        </p:nvSpPr>
        <p:spPr>
          <a:xfrm>
            <a:off x="2018096" y="1152702"/>
            <a:ext cx="8431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@Modifying annotation is used to enhance the @query annotation so that we can execute not only select </a:t>
            </a:r>
            <a:r>
              <a:rPr lang="en-US" dirty="0" err="1">
                <a:solidFill>
                  <a:srgbClr val="00B0F0"/>
                </a:solidFill>
              </a:rPr>
              <a:t>queries,but</a:t>
            </a:r>
            <a:r>
              <a:rPr lang="en-US" dirty="0">
                <a:solidFill>
                  <a:srgbClr val="00B0F0"/>
                </a:solidFill>
              </a:rPr>
              <a:t> also </a:t>
            </a:r>
            <a:r>
              <a:rPr lang="en-US" dirty="0" err="1">
                <a:solidFill>
                  <a:srgbClr val="00B0F0"/>
                </a:solidFill>
              </a:rPr>
              <a:t>Insert,Update,Delete,and</a:t>
            </a:r>
            <a:r>
              <a:rPr lang="en-US" dirty="0">
                <a:solidFill>
                  <a:srgbClr val="00B0F0"/>
                </a:solidFill>
              </a:rPr>
              <a:t> even </a:t>
            </a:r>
            <a:r>
              <a:rPr lang="en-US" dirty="0" err="1">
                <a:solidFill>
                  <a:srgbClr val="00B0F0"/>
                </a:solidFill>
              </a:rPr>
              <a:t>DDl</a:t>
            </a:r>
            <a:r>
              <a:rPr lang="en-US" dirty="0">
                <a:solidFill>
                  <a:srgbClr val="00B0F0"/>
                </a:solidFill>
              </a:rPr>
              <a:t> queries.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28389-F20E-6677-5860-965B5107D01B}"/>
              </a:ext>
            </a:extLst>
          </p:cNvPr>
          <p:cNvSpPr txBox="1"/>
          <p:nvPr/>
        </p:nvSpPr>
        <p:spPr>
          <a:xfrm>
            <a:off x="2945331" y="5624767"/>
            <a:ext cx="76328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The @ExceptionHandler is an annotation used to handle the </a:t>
            </a:r>
          </a:p>
          <a:p>
            <a:r>
              <a:rPr lang="en-US" dirty="0">
                <a:solidFill>
                  <a:srgbClr val="00B0F0"/>
                </a:solidFill>
              </a:rPr>
              <a:t>specific exceptions and sending the custom responses to the</a:t>
            </a:r>
          </a:p>
          <a:p>
            <a:r>
              <a:rPr lang="en-US" dirty="0">
                <a:solidFill>
                  <a:srgbClr val="00B0F0"/>
                </a:solidFill>
              </a:rPr>
              <a:t> client.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4EE965-B461-4E82-07F2-3D610381F99E}"/>
              </a:ext>
            </a:extLst>
          </p:cNvPr>
          <p:cNvSpPr txBox="1"/>
          <p:nvPr/>
        </p:nvSpPr>
        <p:spPr>
          <a:xfrm>
            <a:off x="2685449" y="3459081"/>
            <a:ext cx="7305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Spring @Bean annotation tells that a method produces a bean to be managed by the spring container. It is a method-level annotation.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54D9A7-F6AD-B593-7EAE-030B79C96592}"/>
              </a:ext>
            </a:extLst>
          </p:cNvPr>
          <p:cNvSpPr txBox="1"/>
          <p:nvPr/>
        </p:nvSpPr>
        <p:spPr>
          <a:xfrm>
            <a:off x="481262" y="4332283"/>
            <a:ext cx="9131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16.@ControllerAdvice: </a:t>
            </a:r>
            <a:r>
              <a:rPr lang="en-US" dirty="0">
                <a:solidFill>
                  <a:srgbClr val="00B0F0"/>
                </a:solidFill>
              </a:rPr>
              <a:t>@ControllerAdvice is a specialization of the @Component        Annotation which allows to handle exceptions across the</a:t>
            </a:r>
          </a:p>
          <a:p>
            <a:r>
              <a:rPr lang="en-US" dirty="0">
                <a:solidFill>
                  <a:srgbClr val="00B0F0"/>
                </a:solidFill>
              </a:rPr>
              <a:t> whole application in one global handling component.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07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AAC17-60FE-7388-3899-CD0ECF06B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32105" b="5953"/>
          <a:stretch/>
        </p:blipFill>
        <p:spPr>
          <a:xfrm>
            <a:off x="827774" y="2"/>
            <a:ext cx="10087274" cy="66895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7264700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3147</TotalTime>
  <Words>1050</Words>
  <Application>Microsoft Office PowerPoint</Application>
  <PresentationFormat>Widescreen</PresentationFormat>
  <Paragraphs>132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Arial</vt:lpstr>
      <vt:lpstr>Inter</vt:lpstr>
      <vt:lpstr>inter-bold</vt:lpstr>
      <vt:lpstr>inter-regular</vt:lpstr>
      <vt:lpstr>Tahoma</vt:lpstr>
      <vt:lpstr>Trebuchet MS</vt:lpstr>
      <vt:lpstr>Wingdings 3</vt:lpstr>
      <vt:lpstr>Facet</vt:lpstr>
      <vt:lpstr>BANKINGMANAGEMENT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SYSTEM</dc:title>
  <dc:creator>Mukupogula</dc:creator>
  <cp:lastModifiedBy>Joy Boy</cp:lastModifiedBy>
  <cp:revision>25</cp:revision>
  <dcterms:created xsi:type="dcterms:W3CDTF">2022-05-27T10:10:30Z</dcterms:created>
  <dcterms:modified xsi:type="dcterms:W3CDTF">2022-06-04T08:45:18Z</dcterms:modified>
</cp:coreProperties>
</file>

<file path=docProps/thumbnail.jpeg>
</file>